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2508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9F7CDA-6B64-4D4D-8703-620F1C87485D}" type="datetimeFigureOut">
              <a:rPr lang="sl-SI" smtClean="0"/>
              <a:pPr/>
              <a:t>1. 07. 2024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i/url?sa=i&amp;rct=j&amp;q=&amp;esrc=s&amp;source=images&amp;cd=&amp;cad=rja&amp;uact=8&amp;ved=2ahUKEwie0cypmvbbAhUJOpoKHaf5DdsQjRx6BAgBEAU&amp;url=http://gobelmont.ca/Blog/ArticleID/314/Day-3-Fruits-and-Vegetables&amp;psig=AOvVaw112vBaHdzNm_4Bl4j75sGp&amp;ust=153027005357292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si/url?sa=i&amp;rct=j&amp;q=&amp;esrc=s&amp;source=images&amp;cd=&amp;cad=rja&amp;uact=8&amp;ved=2ahUKEwjXmpTVm_bbAhVKyaYKHbXDC6EQjRx6BAgBEAQ&amp;url=https://www.ris-dr.si/data/attachment/04b69e5006d308a60f286c6d87138324d3c745c6/1525954298BILTEN_PREHRANA_2017.pdf&amp;psig=AOvVaw1yc2mYFKdPjH-legilqzgE&amp;ust=153027036171506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si/url?sa=i&amp;rct=j&amp;q=&amp;esrc=s&amp;source=images&amp;cd=&amp;cad=rja&amp;uact=8&amp;ved=2ahUKEwie0cypmvbbAhUJOpoKHaf5DdsQjRx6BAgBEAU&amp;url=https://www.aktivni.si/prehrana/zdrava-prehrana/zakaj-je-presna-hrana-bolj-zdrava/&amp;psig=AOvVaw112vBaHdzNm_4Bl4j75sGp&amp;ust=153027005357292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si/url?sa=i&amp;rct=j&amp;q=&amp;esrc=s&amp;source=images&amp;cd=&amp;cad=rja&amp;uact=8&amp;ved=2ahUKEwie0cypmvbbAhUJOpoKHaf5DdsQjRx6BAgBEAU&amp;url=http://www.os-otocec.si/sadje-in-zelenjava-z-roko-v-rok/&amp;psig=AOvVaw112vBaHdzNm_4Bl4j75sGp&amp;ust=153027005357292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120090" cy="522288"/>
          </a:xfrm>
        </p:spPr>
        <p:txBody>
          <a:bodyPr>
            <a:noAutofit/>
          </a:bodyPr>
          <a:lstStyle/>
          <a:p>
            <a:pPr algn="ctr"/>
            <a:r>
              <a:rPr lang="sl-SI" sz="3600" dirty="0">
                <a:latin typeface="Arial" pitchFamily="34" charset="0"/>
                <a:cs typeface="Arial" pitchFamily="34" charset="0"/>
              </a:rPr>
              <a:t>ŠOLSKA  SHEMA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body" sz="half" idx="2"/>
          </p:nvPr>
        </p:nvSpPr>
        <p:spPr>
          <a:xfrm>
            <a:off x="381000" y="5715016"/>
            <a:ext cx="8334404" cy="857256"/>
          </a:xfrm>
        </p:spPr>
        <p:txBody>
          <a:bodyPr>
            <a:normAutofit/>
          </a:bodyPr>
          <a:lstStyle/>
          <a:p>
            <a:pPr algn="ctr"/>
            <a:r>
              <a:rPr lang="sl-SI" sz="2400" dirty="0">
                <a:latin typeface="Arial Black" pitchFamily="34" charset="0"/>
              </a:rPr>
              <a:t>PROJEKT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2051720" y="61436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šolsko leto 2023/24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99F57F9-653B-43FC-9802-596277BFF5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728"/>
            <a:ext cx="7344816" cy="474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Časovni okvir/trajanje projekta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23872" y="1428736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/>
              <a:t> </a:t>
            </a:r>
            <a:r>
              <a:rPr lang="sl-SI" sz="2400" dirty="0"/>
              <a:t>CELO ŠOLSKO LETO (že od 2009/2010 kot projekt SŠSZ (shema šolskega sadja in zelenjave). </a:t>
            </a:r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 Avgusta 2017 je začel delovati nov enotni okvir razdeljevanja sadja, zelenjave in mleka v šolah. </a:t>
            </a:r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 Šole smo se morale s šolskim letom 2017/2018  ob prijavi v novo Šolsko shemo odločiti, ali bomo razdeljevale le šolsko sadje in zelenjavo ali le šolsko mleko ali oboje.</a:t>
            </a:r>
          </a:p>
        </p:txBody>
      </p:sp>
      <p:pic>
        <p:nvPicPr>
          <p:cNvPr id="5" name="Slika 4" descr="https://varnoshrano.files.wordpress.com/2014/09/sadje-in-zelenja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072074"/>
            <a:ext cx="3063240" cy="14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71736" y="285728"/>
            <a:ext cx="492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CILJI PROJEKTA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28596" y="1214422"/>
            <a:ext cx="8429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/>
              <a:t>Šolska shema  (v nadaljevanju: ŠSH) je ukrep skupne kmetijske politike </a:t>
            </a:r>
            <a:r>
              <a:rPr lang="sl-SI" sz="2400" b="1" dirty="0"/>
              <a:t>EU</a:t>
            </a:r>
            <a:r>
              <a:rPr lang="sl-SI" sz="2400" dirty="0"/>
              <a:t> v sektorju sadja in zelenjave ter mleka in mlečnih izdelkov.</a:t>
            </a:r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         </a:t>
            </a:r>
          </a:p>
          <a:p>
            <a:endParaRPr lang="sl-SI" sz="2400" dirty="0"/>
          </a:p>
          <a:p>
            <a:endParaRPr lang="sl-SI" sz="1000" dirty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Namen: </a:t>
            </a:r>
          </a:p>
          <a:p>
            <a:endParaRPr lang="sl-SI" sz="800" dirty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 ustaviti </a:t>
            </a:r>
            <a:r>
              <a:rPr lang="sl-SI" sz="2400" b="1" dirty="0"/>
              <a:t>trend zmanjševanja porabe sadja in zelenjave </a:t>
            </a:r>
            <a:r>
              <a:rPr lang="sl-SI" sz="2400" dirty="0"/>
              <a:t>ter mleka in mlečnih izdelkov in hkrati </a:t>
            </a:r>
            <a:r>
              <a:rPr lang="sl-SI" sz="2400" b="1" dirty="0"/>
              <a:t>omejiti naraščanje pojava prekomerne telesne teže in debelosti pri otrocih</a:t>
            </a:r>
            <a:r>
              <a:rPr lang="sl-SI" sz="2400" dirty="0"/>
              <a:t>. Slednja namreč povečuje tveganje za nastanek številnih bolezni sodobnega časa (sladkorna bolezen tipa 2, srčno-žilne bolezni, rak, osteoporoza, itd).</a:t>
            </a:r>
            <a:br>
              <a:rPr lang="sl-SI" dirty="0"/>
            </a:br>
            <a:endParaRPr lang="sl-SI" dirty="0"/>
          </a:p>
          <a:p>
            <a:endParaRPr lang="sl-SI" dirty="0"/>
          </a:p>
        </p:txBody>
      </p:sp>
      <p:pic>
        <p:nvPicPr>
          <p:cNvPr id="5" name="Slika 4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2453640" cy="189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1071546"/>
            <a:ext cx="83198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>
              <a:buFont typeface="Wingdings" pitchFamily="2" charset="2"/>
              <a:buChar char="Ø"/>
            </a:pPr>
            <a:r>
              <a:rPr lang="sl-SI" sz="2400" dirty="0"/>
              <a:t>V šolskem letu 2023/24 smo nadaljevali s ponudbo sadja in zelenjave  v matičnih učilnicah</a:t>
            </a:r>
            <a:r>
              <a:rPr lang="sl-SI" sz="2400" b="1" dirty="0"/>
              <a:t> </a:t>
            </a:r>
            <a:r>
              <a:rPr lang="sl-SI" sz="2400" dirty="0"/>
              <a:t>iz projekta ŠSH, kot dodatek in obogatitev malic s sadjem in zelenjavo (najmanj 2x tedensko), v avli šole in pred jedilnico (vsak dan), občasno tudi v obliki sadnih nabodal, sadno-zelenjavnih </a:t>
            </a:r>
            <a:r>
              <a:rPr lang="sl-SI" sz="2400" dirty="0" err="1"/>
              <a:t>zmešančkov</a:t>
            </a:r>
            <a:r>
              <a:rPr lang="sl-SI" sz="2400" dirty="0"/>
              <a:t> (</a:t>
            </a:r>
            <a:r>
              <a:rPr lang="sl-SI" sz="2400" dirty="0" err="1"/>
              <a:t>smoothijev</a:t>
            </a:r>
            <a:r>
              <a:rPr lang="sl-SI" sz="2400" dirty="0"/>
              <a:t>) pri kosilu.</a:t>
            </a:r>
          </a:p>
        </p:txBody>
      </p:sp>
      <p:pic>
        <p:nvPicPr>
          <p:cNvPr id="3" name="Slika 2" descr="Rezultat iskanja slik za šolska shem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616624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ema Å¡olskega sadja in zelenj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7391400" cy="3214686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642910" y="121442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šolskem letu </a:t>
            </a:r>
            <a:r>
              <a:rPr lang="sl-SI" sz="2800" b="1" dirty="0"/>
              <a:t>2023/2024</a:t>
            </a:r>
            <a:r>
              <a:rPr lang="sl-SI" sz="2800" dirty="0"/>
              <a:t> smo dobili odobreno višino sredstev </a:t>
            </a:r>
            <a:r>
              <a:rPr lang="sl-SI" sz="2800" b="1" dirty="0"/>
              <a:t>4.4889 €</a:t>
            </a:r>
            <a:r>
              <a:rPr lang="sl-SI" sz="2800" dirty="0"/>
              <a:t> brez DDV, kar smo vse izkoristili.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00100" y="357166"/>
            <a:ext cx="7572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sl-SI" dirty="0"/>
          </a:p>
          <a:p>
            <a:pPr>
              <a:buFont typeface="Wingdings" pitchFamily="2" charset="2"/>
              <a:buChar char="§"/>
            </a:pPr>
            <a:r>
              <a:rPr lang="sl-SI" sz="2400" dirty="0"/>
              <a:t>Imeli smo </a:t>
            </a:r>
            <a:r>
              <a:rPr lang="sl-SI" sz="2400" b="1" dirty="0"/>
              <a:t>59 razdelitev </a:t>
            </a:r>
            <a:r>
              <a:rPr lang="sl-SI" sz="2400" dirty="0"/>
              <a:t>(učencem smo ponudili  jabolka, hruške, slive, mandarine, jagode, kaki, kivi, melone, češnje, lubenice, lešnike, orehe, suhe krhlje,  marelice…</a:t>
            </a:r>
          </a:p>
          <a:p>
            <a:r>
              <a:rPr lang="sl-SI" sz="2400" dirty="0"/>
              <a:t>ter korenje, kumare, rdečo redkev, kislo zelje, papriko, paradižnik…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pPr>
              <a:buFont typeface="Wingdings" pitchFamily="2" charset="2"/>
              <a:buChar char="§"/>
            </a:pPr>
            <a:r>
              <a:rPr lang="sl-SI" sz="2400" dirty="0"/>
              <a:t>Začrtani cilji so bili v celoti doseženi, vendar še vedno učenci jedo premalo zelenjave,  kar pa bomo poskušali s promocijo in lastnim vzgledom izboljšati.</a:t>
            </a:r>
          </a:p>
          <a:p>
            <a:endParaRPr lang="sl-SI" sz="1200" dirty="0"/>
          </a:p>
          <a:p>
            <a:endParaRPr lang="sl-SI" dirty="0"/>
          </a:p>
        </p:txBody>
      </p:sp>
      <p:pic>
        <p:nvPicPr>
          <p:cNvPr id="3" name="Slika 2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44" y="2708920"/>
            <a:ext cx="3865020" cy="222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99A1169C-D04C-4B2A-9881-40D581FB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27" y="188640"/>
            <a:ext cx="9159314" cy="633670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E967B17-0DA4-4FFE-BC1C-F6D3EB00D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37"/>
            <a:ext cx="9144000" cy="67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85786" y="357166"/>
            <a:ext cx="77466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2400" dirty="0"/>
              <a:t> Vključili smo domače proizvajalce, dobavitelje iz Posavske regije, pridelke iz </a:t>
            </a:r>
            <a:r>
              <a:rPr lang="sl-SI" sz="2400" dirty="0" err="1"/>
              <a:t>eko</a:t>
            </a:r>
            <a:r>
              <a:rPr lang="sl-SI" sz="2400" dirty="0"/>
              <a:t> kmetij itd. </a:t>
            </a:r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r>
              <a:rPr lang="sl-SI" sz="2400" dirty="0"/>
              <a:t> Prijavili smo se že v projekt ŠOLSKE SHEME za naslednje šolsko leto 2024/25. </a:t>
            </a:r>
          </a:p>
        </p:txBody>
      </p:sp>
      <p:pic>
        <p:nvPicPr>
          <p:cNvPr id="3" name="Slika 2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881452" cy="21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353</Words>
  <Application>Microsoft Office PowerPoint</Application>
  <PresentationFormat>Diaprojekcija na zaslonu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Franklin Gothic Book</vt:lpstr>
      <vt:lpstr>Franklin Gothic Medium</vt:lpstr>
      <vt:lpstr>Wingdings</vt:lpstr>
      <vt:lpstr>Wingdings 2</vt:lpstr>
      <vt:lpstr>Potovanje</vt:lpstr>
      <vt:lpstr>ŠOLSKA  SHEMA</vt:lpstr>
      <vt:lpstr>Časovni okvir/trajanje projekta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ŠOLSKA  SHEMA</dc:title>
  <dc:creator>P</dc:creator>
  <cp:lastModifiedBy>Kristina Prijatelj</cp:lastModifiedBy>
  <cp:revision>33</cp:revision>
  <dcterms:created xsi:type="dcterms:W3CDTF">2018-06-28T18:26:20Z</dcterms:created>
  <dcterms:modified xsi:type="dcterms:W3CDTF">2024-07-01T07:00:34Z</dcterms:modified>
</cp:coreProperties>
</file>